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7"/>
  </p:notesMasterIdLst>
  <p:handoutMasterIdLst>
    <p:handoutMasterId r:id="rId18"/>
  </p:handoutMasterIdLst>
  <p:sldIdLst>
    <p:sldId id="266" r:id="rId2"/>
    <p:sldId id="548" r:id="rId3"/>
    <p:sldId id="574" r:id="rId4"/>
    <p:sldId id="577" r:id="rId5"/>
    <p:sldId id="575" r:id="rId6"/>
    <p:sldId id="375" r:id="rId7"/>
    <p:sldId id="563" r:id="rId8"/>
    <p:sldId id="581" r:id="rId9"/>
    <p:sldId id="578" r:id="rId10"/>
    <p:sldId id="545" r:id="rId11"/>
    <p:sldId id="582" r:id="rId12"/>
    <p:sldId id="576" r:id="rId13"/>
    <p:sldId id="579" r:id="rId14"/>
    <p:sldId id="568" r:id="rId15"/>
    <p:sldId id="580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CC00"/>
    <a:srgbClr val="3333CC"/>
    <a:srgbClr val="0000CC"/>
    <a:srgbClr val="0066FF"/>
    <a:srgbClr val="6600CC"/>
    <a:srgbClr val="9900FF"/>
    <a:srgbClr val="CC33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32" autoAdjust="0"/>
    <p:restoredTop sz="94630" autoAdjust="0"/>
  </p:normalViewPr>
  <p:slideViewPr>
    <p:cSldViewPr>
      <p:cViewPr varScale="1">
        <p:scale>
          <a:sx n="56" d="100"/>
          <a:sy n="56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4B36C0-4892-4608-87AA-CBAF39082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9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463268-A5BC-48BF-816B-5EB584296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E7B93B8-986B-4E54-9E5C-E56615954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A329B-82D1-440B-87FD-AFF548883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0AF0A-156B-4571-8ED0-13D561D5E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FA56-BBC8-47F4-A30B-89D499D8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DA8230D-70D4-44D6-BD0A-F07BF0431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68A1-5384-402D-A11D-CD0AD1E12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1914E-5247-4BC2-B40B-C7A757D23F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54C67DA-E484-48D0-B8A5-E4AC3DE878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09D7B-8BED-4CB4-922D-2248475BD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7ED81-0B17-464C-A3B2-F53059A9E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45CBC-3495-4206-A972-840E01AA21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6666-E859-4211-AF81-4F40C95B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94EF53-AE59-4BC8-B432-FB077A6BDF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755650" y="1268413"/>
            <a:ext cx="7524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ru-RU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ПРИГЛАШАЕМ 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ГАРИНСКИЙ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ГОРОДСКОЙ 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ОКРУГ </a:t>
            </a:r>
            <a:endParaRPr lang="ru-RU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ru-RU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5" name="Рисунок 4" descr="gari-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05" y="103321"/>
            <a:ext cx="969640" cy="115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2283B5-B09D-4FE7-8567-334910B412E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pPr>
              <a:defRPr/>
            </a:pPr>
            <a:r>
              <a:rPr lang="ru-RU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ВАКАНСИИ НА ПРЕДПРИЯТИЯХ</a:t>
            </a:r>
          </a:p>
        </p:txBody>
      </p:sp>
      <p:sp>
        <p:nvSpPr>
          <p:cNvPr id="76927" name="AutoShape 127"/>
          <p:cNvSpPr>
            <a:spLocks noChangeArrowheads="1"/>
          </p:cNvSpPr>
          <p:nvPr/>
        </p:nvSpPr>
        <p:spPr bwMode="auto">
          <a:xfrm>
            <a:off x="214313" y="1214438"/>
            <a:ext cx="2773511" cy="107156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Гаринское РайПО</a:t>
            </a:r>
            <a:endParaRPr lang="ru-RU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39" name="AutoShape 139"/>
          <p:cNvSpPr>
            <a:spLocks noChangeArrowheads="1"/>
          </p:cNvSpPr>
          <p:nvPr/>
        </p:nvSpPr>
        <p:spPr bwMode="auto">
          <a:xfrm>
            <a:off x="395536" y="2143125"/>
            <a:ext cx="2477839" cy="1213867"/>
          </a:xfrm>
          <a:prstGeom prst="roundRect">
            <a:avLst>
              <a:gd name="adj" fmla="val 25000"/>
            </a:avLst>
          </a:prstGeom>
          <a:solidFill>
            <a:srgbClr val="3333CC"/>
          </a:soli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Хлебопекарное производство, </a:t>
            </a:r>
            <a:r>
              <a:rPr lang="ru-RU" sz="1400" b="1" dirty="0" smtClean="0">
                <a:solidFill>
                  <a:prstClr val="white"/>
                </a:solidFill>
                <a:latin typeface="Iris" charset="-52"/>
              </a:rPr>
              <a:t>розничная </a:t>
            </a:r>
            <a:r>
              <a:rPr lang="ru-RU" sz="1400" b="1" dirty="0">
                <a:solidFill>
                  <a:prstClr val="white"/>
                </a:solidFill>
                <a:latin typeface="Iris" charset="-52"/>
              </a:rPr>
              <a:t>торговля продовольственными и промышленными </a:t>
            </a:r>
            <a:r>
              <a:rPr lang="ru-RU" sz="1400" b="1" dirty="0" smtClean="0">
                <a:solidFill>
                  <a:prstClr val="white"/>
                </a:solidFill>
                <a:latin typeface="Iris" charset="-52"/>
              </a:rPr>
              <a:t>товарами</a:t>
            </a:r>
            <a:endParaRPr lang="ru-RU" sz="14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8" name="AutoShape 125"/>
          <p:cNvSpPr>
            <a:spLocks noChangeArrowheads="1"/>
          </p:cNvSpPr>
          <p:nvPr/>
        </p:nvSpPr>
        <p:spPr bwMode="auto">
          <a:xfrm>
            <a:off x="3000375" y="1214438"/>
            <a:ext cx="5786438" cy="156649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/>
          <a:lstStyle/>
          <a:p>
            <a:pPr algn="ctr">
              <a:defRPr/>
            </a:pPr>
            <a:r>
              <a:rPr lang="ru-RU" sz="2000" b="1" u="sng" spc="300" dirty="0" smtClean="0">
                <a:solidFill>
                  <a:srgbClr val="FFFF00"/>
                </a:solidFill>
                <a:latin typeface="Iris" charset="-52"/>
              </a:rPr>
              <a:t>ТРЕБУЕТСЯ: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– Техник технолог хлебопекарного производства - з/п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8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000 рублей</a:t>
            </a:r>
          </a:p>
        </p:txBody>
      </p:sp>
      <p:sp>
        <p:nvSpPr>
          <p:cNvPr id="24" name="AutoShape 125"/>
          <p:cNvSpPr>
            <a:spLocks noChangeArrowheads="1"/>
          </p:cNvSpPr>
          <p:nvPr/>
        </p:nvSpPr>
        <p:spPr bwMode="auto">
          <a:xfrm>
            <a:off x="3071813" y="3212976"/>
            <a:ext cx="5857875" cy="2952328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Гаринское РайПО существует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с начала 70-х годов прошлого столетия.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Насчитывает 498 членов-пайщиков,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п</a:t>
            </a:r>
            <a:r>
              <a:rPr lang="ru-RU" sz="2000" b="1" smtClean="0">
                <a:solidFill>
                  <a:schemeClr val="bg1"/>
                </a:solidFill>
                <a:latin typeface="Iris" charset="-52"/>
              </a:rPr>
              <a:t>аевой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фонд – 101 тыс.рублей.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Имеет 8 торговых объектов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(5 из которых находятся на селе)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и хлебозавод.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Товарооборот 48 млн. рублей.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Средняя заработная плата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по предприятию 11 тыс.рублей.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3" y="76403"/>
            <a:ext cx="648393" cy="839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1" y="3666903"/>
            <a:ext cx="2266986" cy="231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2283B5-B09D-4FE7-8567-334910B412E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pPr>
              <a:defRPr/>
            </a:pPr>
            <a:r>
              <a:rPr lang="ru-RU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ВАКАНСИИ НА ПРЕДПРИЯТИЯХ</a:t>
            </a:r>
          </a:p>
        </p:txBody>
      </p:sp>
      <p:sp>
        <p:nvSpPr>
          <p:cNvPr id="76927" name="AutoShape 127"/>
          <p:cNvSpPr>
            <a:spLocks noChangeArrowheads="1"/>
          </p:cNvSpPr>
          <p:nvPr/>
        </p:nvSpPr>
        <p:spPr bwMode="auto">
          <a:xfrm>
            <a:off x="214313" y="1214438"/>
            <a:ext cx="2773511" cy="107156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Фермерское хозяйство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 Долгих Г.А.</a:t>
            </a:r>
            <a:endParaRPr lang="ru-RU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39" name="AutoShape 139"/>
          <p:cNvSpPr>
            <a:spLocks noChangeArrowheads="1"/>
          </p:cNvSpPr>
          <p:nvPr/>
        </p:nvSpPr>
        <p:spPr bwMode="auto">
          <a:xfrm>
            <a:off x="539552" y="2143125"/>
            <a:ext cx="2448272" cy="714375"/>
          </a:xfrm>
          <a:prstGeom prst="roundRect">
            <a:avLst>
              <a:gd name="adj" fmla="val 25000"/>
            </a:avLst>
          </a:prstGeom>
          <a:solidFill>
            <a:srgbClr val="3333CC"/>
          </a:soli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Производство сельскохозяйственной продукции</a:t>
            </a:r>
            <a:endParaRPr lang="ru-RU" sz="14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8" name="AutoShape 125"/>
          <p:cNvSpPr>
            <a:spLocks noChangeArrowheads="1"/>
          </p:cNvSpPr>
          <p:nvPr/>
        </p:nvSpPr>
        <p:spPr bwMode="auto">
          <a:xfrm>
            <a:off x="3347865" y="1214438"/>
            <a:ext cx="5544616" cy="228657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/>
          <a:lstStyle/>
          <a:p>
            <a:pPr algn="ctr">
              <a:defRPr/>
            </a:pPr>
            <a:endParaRPr lang="ru-RU" sz="2000" b="1" u="sng" spc="300" dirty="0" smtClean="0">
              <a:solidFill>
                <a:srgbClr val="FFFF00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000" b="1" u="sng" spc="300" dirty="0" smtClean="0">
                <a:solidFill>
                  <a:srgbClr val="FFFF00"/>
                </a:solidFill>
                <a:latin typeface="Iris" charset="-52"/>
              </a:rPr>
              <a:t>ТРЕБУЮТСЯ: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   - Зоотехник - з/п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10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000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рублей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- Ветврач – з/п от 15 000 рублей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 - Оператор машинного доения –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 з/п от 10 000 рублей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      - Подсобный рабочий – з/п от 8 000 рублей</a:t>
            </a:r>
          </a:p>
          <a:p>
            <a:pPr marL="342900" lvl="0" indent="-342900" algn="ctr">
              <a:buFontTx/>
              <a:buChar char="-"/>
              <a:defRPr/>
            </a:pPr>
            <a:endParaRPr lang="ru-RU" sz="2000" b="1" dirty="0">
              <a:solidFill>
                <a:prstClr val="white"/>
              </a:solidFill>
              <a:latin typeface="Iris" charset="-52"/>
            </a:endParaRPr>
          </a:p>
        </p:txBody>
      </p:sp>
      <p:sp>
        <p:nvSpPr>
          <p:cNvPr id="24" name="AutoShape 125"/>
          <p:cNvSpPr>
            <a:spLocks noChangeArrowheads="1"/>
          </p:cNvSpPr>
          <p:nvPr/>
        </p:nvSpPr>
        <p:spPr bwMode="auto">
          <a:xfrm>
            <a:off x="3347864" y="3861048"/>
            <a:ext cx="5663132" cy="256731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КФХ Долгих создано в 2002 году.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Ферма на 200 голов.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Заработная плата выплачивается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своевременно,  2 раза в месяц.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За высокие результаты работы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выплачивается денежное вознаграждение.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За вредные условия труда выдаются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субпродукты (молоко, мясо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рыба)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3" y="76403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4086208"/>
            <a:ext cx="3061543" cy="20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39846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5F1FA9-2387-4E6D-A32B-590BEAC47A2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1015663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pPr>
              <a:defRPr/>
            </a:pPr>
            <a:r>
              <a:rPr lang="ru-RU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ВАКАНСИИ В УЧРЕЖДЕНИЯХ </a:t>
            </a:r>
            <a:endParaRPr lang="ru-RU" sz="2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ЗДРАВООХРАНЕНИЯ</a:t>
            </a: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6925" name="AutoShape 125"/>
          <p:cNvSpPr>
            <a:spLocks noChangeArrowheads="1"/>
          </p:cNvSpPr>
          <p:nvPr/>
        </p:nvSpPr>
        <p:spPr bwMode="auto">
          <a:xfrm>
            <a:off x="118914" y="2353103"/>
            <a:ext cx="2196877" cy="10795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33CCCC"/>
              </a:gs>
              <a:gs pos="50000">
                <a:srgbClr val="336600"/>
              </a:gs>
              <a:gs pos="100000">
                <a:srgbClr val="CC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ГБУЗ СО «Гаринская ЦРБ»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8" name="AutoShape 125"/>
          <p:cNvSpPr>
            <a:spLocks noChangeArrowheads="1"/>
          </p:cNvSpPr>
          <p:nvPr/>
        </p:nvSpPr>
        <p:spPr bwMode="auto">
          <a:xfrm>
            <a:off x="2423232" y="1204577"/>
            <a:ext cx="6523917" cy="337655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33CCCC"/>
              </a:gs>
              <a:gs pos="50000">
                <a:srgbClr val="006600"/>
              </a:gs>
              <a:gs pos="100000">
                <a:srgbClr val="CC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2000" b="1" u="sng" spc="300" dirty="0" smtClean="0">
              <a:solidFill>
                <a:srgbClr val="FFFF00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000" b="1" u="sng" spc="300" dirty="0" smtClean="0">
                <a:solidFill>
                  <a:srgbClr val="FFFF00"/>
                </a:solidFill>
                <a:latin typeface="Iris" charset="-52"/>
              </a:rPr>
              <a:t>ТРЕБУЮТСЯ:</a:t>
            </a:r>
          </a:p>
          <a:p>
            <a:pPr algn="ctr">
              <a:tabLst>
                <a:tab pos="0" algn="l"/>
              </a:tabLs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Врач акушер-гинеколог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– з/п от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20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000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рублей, </a:t>
            </a:r>
            <a:r>
              <a:rPr lang="ru-RU" sz="2000" b="1" u="sng" dirty="0">
                <a:solidFill>
                  <a:schemeClr val="bg1"/>
                </a:solidFill>
                <a:latin typeface="Iris" charset="-52"/>
              </a:rPr>
              <a:t>предоставляется жильё.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Врач педиатр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– з/п от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20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000 рублей, </a:t>
            </a:r>
            <a:r>
              <a:rPr lang="ru-RU" sz="2000" b="1" u="sng" dirty="0">
                <a:solidFill>
                  <a:schemeClr val="bg1"/>
                </a:solidFill>
                <a:latin typeface="Iris" charset="-52"/>
              </a:rPr>
              <a:t>предоставляется жильё.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Врач терапевт –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з/п от 20 000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рублей, </a:t>
            </a:r>
          </a:p>
          <a:p>
            <a:pPr lvl="0" algn="ctr">
              <a:defRPr/>
            </a:pPr>
            <a:r>
              <a:rPr lang="ru-RU" sz="2000" b="1" u="sng" dirty="0">
                <a:solidFill>
                  <a:prstClr val="white"/>
                </a:solidFill>
                <a:latin typeface="Iris" charset="-52"/>
              </a:rPr>
              <a:t>предоставляется жильё.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Заместитель главного врача по лечебной части – з/п от 30 000 рублей,</a:t>
            </a:r>
          </a:p>
          <a:p>
            <a:pPr lvl="0" algn="ctr">
              <a:defRPr/>
            </a:pPr>
            <a:r>
              <a:rPr lang="ru-RU" sz="2000" b="1" u="sng" dirty="0">
                <a:solidFill>
                  <a:prstClr val="white"/>
                </a:solidFill>
                <a:latin typeface="Iris" charset="-52"/>
              </a:rPr>
              <a:t>предоставляется жильё.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2" name="AutoShape 125"/>
          <p:cNvSpPr>
            <a:spLocks noChangeArrowheads="1"/>
          </p:cNvSpPr>
          <p:nvPr/>
        </p:nvSpPr>
        <p:spPr bwMode="auto">
          <a:xfrm>
            <a:off x="2555776" y="4933678"/>
            <a:ext cx="6391373" cy="192432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33CCCC"/>
              </a:gs>
              <a:gs pos="50000">
                <a:srgbClr val="006600"/>
              </a:gs>
              <a:gs pos="100000">
                <a:srgbClr val="CC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Современная больница, построенная в 1988 году, где оказывают скорую и медико-санитарную помощь. В состав ЦРБ входит стационар на 13 коек, поликлиника </a:t>
            </a:r>
            <a:r>
              <a:rPr lang="ru-RU" sz="2000" b="1" smtClean="0">
                <a:solidFill>
                  <a:schemeClr val="bg1"/>
                </a:solidFill>
                <a:latin typeface="Iris" charset="-52"/>
              </a:rPr>
              <a:t>на 140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посещений в смену и </a:t>
            </a:r>
            <a:r>
              <a:rPr lang="ru-RU" sz="2000" b="1" dirty="0" err="1" smtClean="0">
                <a:solidFill>
                  <a:schemeClr val="bg1"/>
                </a:solidFill>
                <a:latin typeface="Iris" charset="-52"/>
              </a:rPr>
              <a:t>фельшерско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-акушерские пункты в 6 деревнях и селах 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56" y="219316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" y="4124102"/>
            <a:ext cx="2411760" cy="213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39846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186961-33BB-4C24-AD16-9D045170A17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1015663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pPr>
              <a:defRPr/>
            </a:pPr>
            <a:r>
              <a:rPr lang="ru-RU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ВАКАНСИИ В УЧРЕЖДЕНИЯХ </a:t>
            </a:r>
            <a:endParaRPr lang="ru-RU" sz="2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ОБРАЗОВАНИЯ</a:t>
            </a: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1" name="AutoShape 125"/>
          <p:cNvSpPr>
            <a:spLocks noChangeArrowheads="1"/>
          </p:cNvSpPr>
          <p:nvPr/>
        </p:nvSpPr>
        <p:spPr bwMode="auto">
          <a:xfrm>
            <a:off x="2339752" y="1204576"/>
            <a:ext cx="6696297" cy="3456384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9999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u="sng" spc="300" dirty="0">
                <a:solidFill>
                  <a:srgbClr val="FFFF00"/>
                </a:solidFill>
                <a:latin typeface="Iris" charset="-52"/>
              </a:rPr>
              <a:t>ТРЕБУЮТСЯ</a:t>
            </a:r>
            <a:r>
              <a:rPr lang="ru-RU" sz="2000" b="1" u="sng" spc="300" dirty="0" smtClean="0">
                <a:solidFill>
                  <a:srgbClr val="FFFF00"/>
                </a:solidFill>
                <a:latin typeface="Iris" charset="-52"/>
              </a:rPr>
              <a:t>:</a:t>
            </a:r>
          </a:p>
          <a:p>
            <a:pPr algn="ctr">
              <a:defRPr/>
            </a:pP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-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Преподаватель русского языка и литературы</a:t>
            </a: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2000" b="1" spc="300" dirty="0">
                <a:solidFill>
                  <a:schemeClr val="bg1"/>
                </a:solidFill>
                <a:latin typeface="Iris" charset="-52"/>
              </a:rPr>
              <a:t>–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з/п 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30 608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рублей</a:t>
            </a:r>
            <a:endParaRPr lang="ru-RU" sz="2000" b="1" spc="300" dirty="0">
              <a:solidFill>
                <a:schemeClr val="bg1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- Преподаватель</a:t>
            </a: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физической культуры -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з/п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30 608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рублей</a:t>
            </a:r>
            <a:endParaRPr lang="ru-RU" sz="2000" b="1" spc="300" dirty="0">
              <a:solidFill>
                <a:schemeClr val="bg1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- Тренер-педагог</a:t>
            </a: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2000" b="1" spc="300" dirty="0">
                <a:solidFill>
                  <a:schemeClr val="bg1"/>
                </a:solidFill>
                <a:latin typeface="Iris" charset="-52"/>
              </a:rPr>
              <a:t>–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з/п 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26 802 рубля</a:t>
            </a:r>
          </a:p>
          <a:p>
            <a:pPr algn="ctr">
              <a:defRPr/>
            </a:pPr>
            <a:r>
              <a:rPr lang="ru-RU" b="1" spc="300" dirty="0" smtClean="0">
                <a:solidFill>
                  <a:prstClr val="white"/>
                </a:solidFill>
                <a:latin typeface="Iris" charset="-52"/>
              </a:rPr>
              <a:t>-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Слесарь</a:t>
            </a:r>
            <a:r>
              <a:rPr lang="ru-RU" sz="2000" b="1" spc="300" dirty="0" smtClean="0">
                <a:solidFill>
                  <a:prstClr val="white"/>
                </a:solidFill>
                <a:latin typeface="Iris" charset="-52"/>
              </a:rPr>
              <a:t> </a:t>
            </a:r>
            <a:r>
              <a:rPr lang="ru-RU" sz="2000" b="1" spc="300" dirty="0">
                <a:solidFill>
                  <a:prstClr val="white"/>
                </a:solidFill>
                <a:latin typeface="Iris" charset="-52"/>
              </a:rPr>
              <a:t>–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з/п от 7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000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- Водитель автобуса</a:t>
            </a: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 –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з/п 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15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000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рублей</a:t>
            </a:r>
            <a:endParaRPr lang="ru-RU" sz="2000" b="1" spc="300" dirty="0" smtClean="0">
              <a:solidFill>
                <a:srgbClr val="FFFF00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-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Водитель автомобиля </a:t>
            </a:r>
            <a:r>
              <a:rPr lang="ru-RU" sz="2000" b="1" spc="300" dirty="0" smtClean="0">
                <a:solidFill>
                  <a:schemeClr val="bg1"/>
                </a:solidFill>
                <a:latin typeface="Iris" charset="-52"/>
              </a:rPr>
              <a:t>–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з/п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от </a:t>
            </a:r>
            <a:r>
              <a:rPr lang="ru-RU" sz="2000" b="1" dirty="0" smtClean="0">
                <a:solidFill>
                  <a:prstClr val="white"/>
                </a:solidFill>
                <a:latin typeface="Iris" charset="-52"/>
              </a:rPr>
              <a:t>12 </a:t>
            </a:r>
            <a:r>
              <a:rPr lang="ru-RU" sz="2000" b="1" dirty="0">
                <a:solidFill>
                  <a:prstClr val="white"/>
                </a:solidFill>
                <a:latin typeface="Iris" charset="-52"/>
              </a:rPr>
              <a:t>000 рублей</a:t>
            </a:r>
            <a:endParaRPr lang="ru-RU" sz="2000" b="1" spc="300" dirty="0">
              <a:solidFill>
                <a:srgbClr val="FFFF00"/>
              </a:solidFill>
              <a:latin typeface="Iris" charset="-52"/>
            </a:endParaRPr>
          </a:p>
        </p:txBody>
      </p:sp>
      <p:sp>
        <p:nvSpPr>
          <p:cNvPr id="11" name="AutoShape 125"/>
          <p:cNvSpPr>
            <a:spLocks noChangeArrowheads="1"/>
          </p:cNvSpPr>
          <p:nvPr/>
        </p:nvSpPr>
        <p:spPr bwMode="auto">
          <a:xfrm>
            <a:off x="3369548" y="5305424"/>
            <a:ext cx="5572125" cy="134305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9999"/>
              </a:gs>
              <a:gs pos="50000">
                <a:srgbClr val="CC3300"/>
              </a:gs>
              <a:gs pos="100000">
                <a:srgbClr val="FF99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В трех средних общеобразовательных школах обучается 469 детей. Среднемесячная заработная плата в образовании составляет 20 382 рубля.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32" y="276951"/>
            <a:ext cx="648393" cy="839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0" y="4660960"/>
            <a:ext cx="2840034" cy="2000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" y="1528612"/>
            <a:ext cx="210623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61" y="355599"/>
            <a:ext cx="3462527" cy="2353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45444"/>
            <a:ext cx="3240038" cy="2363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149794"/>
            <a:ext cx="3168030" cy="237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61" y="4039357"/>
            <a:ext cx="3462528" cy="2596896"/>
          </a:xfrm>
          <a:prstGeom prst="rect">
            <a:avLst/>
          </a:prstGeom>
        </p:spPr>
      </p:pic>
      <p:sp>
        <p:nvSpPr>
          <p:cNvPr id="12" name="Скругленный прямоугольник 3"/>
          <p:cNvSpPr>
            <a:spLocks noChangeArrowheads="1"/>
          </p:cNvSpPr>
          <p:nvPr/>
        </p:nvSpPr>
        <p:spPr bwMode="auto">
          <a:xfrm>
            <a:off x="2071688" y="1785939"/>
            <a:ext cx="4643437" cy="31552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CC3399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Iris" charset="-52"/>
              </a:rPr>
              <a:t>Более подробно о жизни в </a:t>
            </a:r>
            <a:r>
              <a:rPr lang="ru-RU" sz="2400" b="1" dirty="0" err="1" smtClean="0">
                <a:solidFill>
                  <a:schemeClr val="bg1"/>
                </a:solidFill>
                <a:latin typeface="Iris" charset="-52"/>
              </a:rPr>
              <a:t>Гаринском</a:t>
            </a:r>
            <a:r>
              <a:rPr lang="ru-RU" sz="2400" b="1" dirty="0" smtClean="0">
                <a:solidFill>
                  <a:schemeClr val="bg1"/>
                </a:solidFill>
                <a:latin typeface="Iris" charset="-52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Iris" charset="-52"/>
              </a:rPr>
              <a:t>городском округе</a:t>
            </a:r>
            <a:endParaRPr lang="en-US" sz="2400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Iris" charset="-52"/>
              </a:rPr>
              <a:t>Вы можете узнать на нашем</a:t>
            </a:r>
            <a:r>
              <a:rPr lang="en-US" sz="2400" b="1" dirty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Iris" charset="-52"/>
              </a:rPr>
              <a:t>сайте: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00CC"/>
                </a:solidFill>
                <a:latin typeface="Iris" charset="-52"/>
              </a:rPr>
              <a:t>www.admgari-sewer.ru</a:t>
            </a:r>
            <a:endParaRPr lang="ru-RU" sz="2800" b="1" u="sng" dirty="0">
              <a:solidFill>
                <a:srgbClr val="0000CC"/>
              </a:solidFill>
              <a:latin typeface="Iris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14375" y="1571625"/>
            <a:ext cx="7524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ГАРИНСКИЙ</a:t>
            </a:r>
            <a:endParaRPr lang="en-US" sz="32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ГОРОДСКОЙ 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ОКРУГ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ждет 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3BA241-5032-4F82-86B5-28444AD74B2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6" name="Picture 33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79388" y="1484313"/>
            <a:ext cx="3175000" cy="417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939153" name="Text Box 145"/>
          <p:cNvSpPr txBox="1">
            <a:spLocks noChangeArrowheads="1"/>
          </p:cNvSpPr>
          <p:nvPr/>
        </p:nvSpPr>
        <p:spPr bwMode="auto">
          <a:xfrm>
            <a:off x="1630363" y="2729618"/>
            <a:ext cx="1655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is" charset="-52"/>
              </a:rPr>
              <a:t>Гаринский городской округ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is" charset="-52"/>
            </a:endParaRPr>
          </a:p>
        </p:txBody>
      </p:sp>
      <p:sp>
        <p:nvSpPr>
          <p:cNvPr id="79908" name="Oval 100"/>
          <p:cNvSpPr>
            <a:spLocks noChangeAspect="1" noChangeArrowheads="1"/>
          </p:cNvSpPr>
          <p:nvPr/>
        </p:nvSpPr>
        <p:spPr bwMode="auto">
          <a:xfrm>
            <a:off x="1258888" y="5084763"/>
            <a:ext cx="120650" cy="1000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79909" name="Oval 100"/>
          <p:cNvSpPr>
            <a:spLocks noChangeAspect="1" noChangeArrowheads="1"/>
          </p:cNvSpPr>
          <p:nvPr/>
        </p:nvSpPr>
        <p:spPr bwMode="auto">
          <a:xfrm>
            <a:off x="1973744" y="3260726"/>
            <a:ext cx="120650" cy="1000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2" name="Text Box 145"/>
          <p:cNvSpPr txBox="1">
            <a:spLocks noChangeArrowheads="1"/>
          </p:cNvSpPr>
          <p:nvPr/>
        </p:nvSpPr>
        <p:spPr bwMode="auto">
          <a:xfrm>
            <a:off x="1087438" y="47085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is" charset="-52"/>
              </a:rPr>
              <a:t>Екатеринбург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71438" y="333375"/>
            <a:ext cx="8893175" cy="400050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округ</a:t>
            </a:r>
            <a:endParaRPr lang="ru-RU" sz="20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79919" name="AutoShape 47"/>
          <p:cNvSpPr>
            <a:spLocks noChangeArrowheads="1"/>
          </p:cNvSpPr>
          <p:nvPr/>
        </p:nvSpPr>
        <p:spPr bwMode="auto">
          <a:xfrm>
            <a:off x="3286125" y="2928938"/>
            <a:ext cx="4033838" cy="4318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Расстояние от г. Екатеринбурга:</a:t>
            </a: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auto">
          <a:xfrm>
            <a:off x="3286125" y="3429000"/>
            <a:ext cx="3097213" cy="433388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Численность населения:</a:t>
            </a:r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auto">
          <a:xfrm>
            <a:off x="5286375" y="2214563"/>
            <a:ext cx="3671888" cy="649287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- северо - восток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Свердловской области</a:t>
            </a:r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auto">
          <a:xfrm>
            <a:off x="7500938" y="2928938"/>
            <a:ext cx="1439862" cy="4318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515 км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9924" name="AutoShape 52"/>
          <p:cNvSpPr>
            <a:spLocks noChangeArrowheads="1"/>
          </p:cNvSpPr>
          <p:nvPr/>
        </p:nvSpPr>
        <p:spPr bwMode="auto">
          <a:xfrm>
            <a:off x="6429375" y="3429000"/>
            <a:ext cx="2520950" cy="433388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4 502 человека 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9918" name="AutoShape 46"/>
          <p:cNvSpPr>
            <a:spLocks noChangeArrowheads="1"/>
          </p:cNvSpPr>
          <p:nvPr/>
        </p:nvSpPr>
        <p:spPr bwMode="auto">
          <a:xfrm>
            <a:off x="3286125" y="2214563"/>
            <a:ext cx="1943100" cy="6477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Географическое 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расположение</a:t>
            </a:r>
            <a:r>
              <a:rPr lang="ru-RU" sz="1600" dirty="0">
                <a:solidFill>
                  <a:schemeClr val="bg1"/>
                </a:solidFill>
                <a:latin typeface="Iris" charset="-52"/>
              </a:rPr>
              <a:t>:</a:t>
            </a: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3286125" y="3929063"/>
            <a:ext cx="3097213" cy="6477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Административно-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территориальные единицы:</a:t>
            </a:r>
          </a:p>
        </p:txBody>
      </p:sp>
      <p:sp>
        <p:nvSpPr>
          <p:cNvPr id="29" name="AutoShape 48"/>
          <p:cNvSpPr>
            <a:spLocks noChangeArrowheads="1"/>
          </p:cNvSpPr>
          <p:nvPr/>
        </p:nvSpPr>
        <p:spPr bwMode="auto">
          <a:xfrm>
            <a:off x="3286125" y="4643438"/>
            <a:ext cx="2232025" cy="503237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Основная отрасль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промышленности: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 </a:t>
            </a: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auto">
          <a:xfrm>
            <a:off x="5572125" y="4643437"/>
            <a:ext cx="3384550" cy="710225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Лесозаготовительная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и деревообрабатывающая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деятельность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6429375" y="3929063"/>
            <a:ext cx="2520950" cy="6477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42 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населенных пункта, 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 центр 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р.п.Гари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09" y="16669"/>
            <a:ext cx="688394" cy="891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22525"/>
            <a:ext cx="2108893" cy="1367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07" y="5422525"/>
            <a:ext cx="2134618" cy="1367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07" y="733425"/>
            <a:ext cx="2134618" cy="1355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33426"/>
            <a:ext cx="2108893" cy="135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431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B96B01-354A-49AA-B7DD-591BF746879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Показатели социально-экономического </a:t>
            </a:r>
            <a:endParaRPr lang="ru-RU" sz="2000" b="1" spc="300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r>
              <a:rPr lang="ru-RU" sz="2000" b="1" spc="3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развития в </a:t>
            </a:r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2013 году</a:t>
            </a:r>
          </a:p>
        </p:txBody>
      </p:sp>
      <p:graphicFrame>
        <p:nvGraphicFramePr>
          <p:cNvPr id="11373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57482"/>
              </p:ext>
            </p:extLst>
          </p:nvPr>
        </p:nvGraphicFramePr>
        <p:xfrm>
          <a:off x="214313" y="1214438"/>
          <a:ext cx="8715437" cy="4710383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5000660"/>
                <a:gridCol w="1071570"/>
                <a:gridCol w="1058499"/>
                <a:gridCol w="1584708"/>
              </a:tblGrid>
              <a:tr h="7143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(снижения),%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 по полному кругу организаций, млн.рублей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жилья, кв. м общей площади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445,6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р.)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 розничной торговли, млн. 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251,3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232,3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плата, 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20 617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17 651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безработицы, %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населения,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4 649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Рождаемость,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Браки, случаев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Разводы, случаев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65" y="128688"/>
            <a:ext cx="648393" cy="83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8A1F7A-19FC-44C9-A99E-5220B7E70A3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округ</a:t>
            </a:r>
            <a:endParaRPr lang="ru-RU" sz="2000" b="1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Промышленные предприятия</a:t>
            </a:r>
          </a:p>
        </p:txBody>
      </p:sp>
      <p:sp>
        <p:nvSpPr>
          <p:cNvPr id="76927" name="AutoShape 127"/>
          <p:cNvSpPr>
            <a:spLocks noChangeArrowheads="1"/>
          </p:cNvSpPr>
          <p:nvPr/>
        </p:nvSpPr>
        <p:spPr bwMode="auto">
          <a:xfrm>
            <a:off x="214313" y="1412776"/>
            <a:ext cx="2736850" cy="935037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Предприятия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малого и среднего предпринимательства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28" name="AutoShape 128"/>
          <p:cNvSpPr>
            <a:spLocks noChangeArrowheads="1"/>
          </p:cNvSpPr>
          <p:nvPr/>
        </p:nvSpPr>
        <p:spPr bwMode="auto">
          <a:xfrm>
            <a:off x="214313" y="3717032"/>
            <a:ext cx="2808287" cy="936625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Гаринское РайПО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39" name="AutoShape 139"/>
          <p:cNvSpPr>
            <a:spLocks noChangeArrowheads="1"/>
          </p:cNvSpPr>
          <p:nvPr/>
        </p:nvSpPr>
        <p:spPr bwMode="auto">
          <a:xfrm>
            <a:off x="899592" y="2204864"/>
            <a:ext cx="2283498" cy="857250"/>
          </a:xfrm>
          <a:prstGeom prst="roundRect">
            <a:avLst>
              <a:gd name="adj" fmla="val 25000"/>
            </a:avLst>
          </a:prstGeom>
          <a:solidFill>
            <a:srgbClr val="0000FF"/>
          </a:soli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Лесозаготовка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и переработка древесины</a:t>
            </a:r>
            <a:endParaRPr lang="ru-RU" sz="14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40" name="AutoShape 140"/>
          <p:cNvSpPr>
            <a:spLocks noChangeArrowheads="1"/>
          </p:cNvSpPr>
          <p:nvPr/>
        </p:nvSpPr>
        <p:spPr bwMode="auto">
          <a:xfrm>
            <a:off x="755577" y="4509120"/>
            <a:ext cx="2427514" cy="1296144"/>
          </a:xfrm>
          <a:prstGeom prst="roundRect">
            <a:avLst>
              <a:gd name="adj" fmla="val 25000"/>
            </a:avLst>
          </a:prstGeom>
          <a:solidFill>
            <a:srgbClr val="0000FF"/>
          </a:soli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Хлебопекарное производство, розничная торговля продовольственными и промышленными товарами</a:t>
            </a:r>
            <a:endParaRPr lang="ru-RU" sz="14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76" y="132657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0" y="3757513"/>
            <a:ext cx="2734439" cy="17922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53" y="3757513"/>
            <a:ext cx="250006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53" y="1432453"/>
            <a:ext cx="2500065" cy="1830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1" y="1432453"/>
            <a:ext cx="2734438" cy="183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8" y="180975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Медицинские центры</a:t>
            </a: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169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D8FAA9-730D-481A-975F-8B900208434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4697" name="Скругленный прямоугольник 3"/>
          <p:cNvSpPr>
            <a:spLocks noChangeArrowheads="1"/>
          </p:cNvSpPr>
          <p:nvPr/>
        </p:nvSpPr>
        <p:spPr bwMode="auto">
          <a:xfrm>
            <a:off x="539750" y="1196975"/>
            <a:ext cx="80645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ГБУЗ СО 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«Гаринская ЦРБ»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0" y="180974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9197"/>
            <a:ext cx="2941545" cy="1990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9197"/>
            <a:ext cx="3148178" cy="1920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9390"/>
            <a:ext cx="3148178" cy="1963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83388" cy="277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49" y="3978621"/>
            <a:ext cx="2950532" cy="186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438" y="180975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Образовательные учреждения</a:t>
            </a:r>
          </a:p>
        </p:txBody>
      </p:sp>
      <p:sp>
        <p:nvSpPr>
          <p:cNvPr id="30725" name="Скругленный прямоугольник 3"/>
          <p:cNvSpPr>
            <a:spLocks noChangeArrowheads="1"/>
          </p:cNvSpPr>
          <p:nvPr/>
        </p:nvSpPr>
        <p:spPr bwMode="auto">
          <a:xfrm>
            <a:off x="179388" y="1268413"/>
            <a:ext cx="30241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CC3399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дошкольное 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образовательное 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у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чреждение с 2 филиалами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639175" y="6518275"/>
            <a:ext cx="504825" cy="3397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9065E9-3A15-468F-B995-DBBEF38F7FE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34" name="Скругленный прямоугольник 3"/>
          <p:cNvSpPr>
            <a:spLocks noChangeArrowheads="1"/>
          </p:cNvSpPr>
          <p:nvPr/>
        </p:nvSpPr>
        <p:spPr bwMode="auto">
          <a:xfrm>
            <a:off x="179388" y="2492896"/>
            <a:ext cx="3024187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CC3399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общеобразовательных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учреждения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30739" name="Скругленный прямоугольник 3"/>
          <p:cNvSpPr>
            <a:spLocks noChangeArrowheads="1"/>
          </p:cNvSpPr>
          <p:nvPr/>
        </p:nvSpPr>
        <p:spPr bwMode="auto">
          <a:xfrm>
            <a:off x="226212" y="4956528"/>
            <a:ext cx="302577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CC3399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Детско-юношеская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спортивная школа </a:t>
            </a:r>
          </a:p>
        </p:txBody>
      </p:sp>
      <p:sp>
        <p:nvSpPr>
          <p:cNvPr id="30740" name="Скругленный прямоугольник 3"/>
          <p:cNvSpPr>
            <a:spLocks noChangeArrowheads="1"/>
          </p:cNvSpPr>
          <p:nvPr/>
        </p:nvSpPr>
        <p:spPr bwMode="auto">
          <a:xfrm>
            <a:off x="226212" y="3741898"/>
            <a:ext cx="302577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CC3399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МКОУ ДОД Дом детского творчества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95" y="124719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0" y="1252539"/>
            <a:ext cx="1785937" cy="1021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61" y="1252540"/>
            <a:ext cx="1787797" cy="1045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24" y="1268413"/>
            <a:ext cx="1707271" cy="1018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0" y="2419871"/>
            <a:ext cx="1776412" cy="1081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20" y="2419871"/>
            <a:ext cx="1704776" cy="1081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23" y="4956528"/>
            <a:ext cx="1691573" cy="1105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0" y="3741898"/>
            <a:ext cx="1776412" cy="1055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0" y="4969468"/>
            <a:ext cx="1776412" cy="1092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61" y="4956528"/>
            <a:ext cx="1787797" cy="1105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61" y="3741899"/>
            <a:ext cx="1787797" cy="10552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20" y="3741898"/>
            <a:ext cx="1704776" cy="10552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61" y="2419871"/>
            <a:ext cx="1787797" cy="108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1438" y="180975"/>
            <a:ext cx="8893175" cy="1015663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  <a:endParaRPr lang="ru-RU" sz="20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ru-RU" sz="2000" b="1" spc="3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Учреждения </a:t>
            </a:r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культуры, физической культуры </a:t>
            </a:r>
            <a:endParaRPr lang="ru-RU" sz="2000" b="1" spc="300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r>
              <a:rPr lang="ru-RU" sz="2000" b="1" spc="3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и </a:t>
            </a:r>
            <a:r>
              <a:rPr lang="ru-RU" sz="2000" b="1" spc="3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спорта</a:t>
            </a:r>
          </a:p>
        </p:txBody>
      </p:sp>
      <p:sp>
        <p:nvSpPr>
          <p:cNvPr id="98309" name="Скругленный прямоугольник 3"/>
          <p:cNvSpPr>
            <a:spLocks noChangeArrowheads="1"/>
          </p:cNvSpPr>
          <p:nvPr/>
        </p:nvSpPr>
        <p:spPr bwMode="auto">
          <a:xfrm>
            <a:off x="76796" y="1340768"/>
            <a:ext cx="30241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CC6600"/>
              </a:gs>
              <a:gs pos="100000">
                <a:srgbClr val="FF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 учреждение 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культурно-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err="1">
                <a:solidFill>
                  <a:schemeClr val="bg1"/>
                </a:solidFill>
                <a:latin typeface="Iris" charset="-52"/>
              </a:rPr>
              <a:t>досугового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 профиля</a:t>
            </a: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639175" y="6518275"/>
            <a:ext cx="504825" cy="3397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684384-C064-4523-8D22-2CF8590B774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8311" name="Скругленный прямоугольник 3"/>
          <p:cNvSpPr>
            <a:spLocks noChangeArrowheads="1"/>
          </p:cNvSpPr>
          <p:nvPr/>
        </p:nvSpPr>
        <p:spPr bwMode="auto">
          <a:xfrm>
            <a:off x="90166" y="2707928"/>
            <a:ext cx="30241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CC6600"/>
              </a:gs>
              <a:gs pos="100000">
                <a:srgbClr val="FF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Централизованная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библиотечная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система –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12 </a:t>
            </a: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библиотек</a:t>
            </a:r>
          </a:p>
        </p:txBody>
      </p:sp>
      <p:sp>
        <p:nvSpPr>
          <p:cNvPr id="98319" name="Скругленный прямоугольник 3"/>
          <p:cNvSpPr>
            <a:spLocks noChangeArrowheads="1"/>
          </p:cNvSpPr>
          <p:nvPr/>
        </p:nvSpPr>
        <p:spPr bwMode="auto">
          <a:xfrm>
            <a:off x="77615" y="5362128"/>
            <a:ext cx="2989262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CC6600"/>
              </a:gs>
              <a:gs pos="100000">
                <a:srgbClr val="FF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Iris" charset="-52"/>
              </a:rPr>
              <a:t>2 Дома культуры, 11сельских клубов</a:t>
            </a:r>
            <a:endParaRPr lang="ru-RU" sz="16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25" name="Скругленный прямоугольник 3"/>
          <p:cNvSpPr>
            <a:spLocks noChangeArrowheads="1"/>
          </p:cNvSpPr>
          <p:nvPr/>
        </p:nvSpPr>
        <p:spPr bwMode="auto">
          <a:xfrm>
            <a:off x="90166" y="4005064"/>
            <a:ext cx="30241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CC6600"/>
              </a:gs>
              <a:gs pos="100000">
                <a:srgbClr val="FFCC00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Iris" charset="-52"/>
              </a:rPr>
              <a:t>Краеведческий музей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78" y="180975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88" y="5329311"/>
            <a:ext cx="1800225" cy="1050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5" y="5329311"/>
            <a:ext cx="1785936" cy="1040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39" y="2636912"/>
            <a:ext cx="1781124" cy="1008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7" y="2636911"/>
            <a:ext cx="1687240" cy="1008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4" y="2636912"/>
            <a:ext cx="1785936" cy="1008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88" y="4005064"/>
            <a:ext cx="1785936" cy="1072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7" y="4005063"/>
            <a:ext cx="1687240" cy="1072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7" y="5329310"/>
            <a:ext cx="1687240" cy="1050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42" y="1268703"/>
            <a:ext cx="1776386" cy="1152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7" y="1268703"/>
            <a:ext cx="1687240" cy="1152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39" y="1268704"/>
            <a:ext cx="1805039" cy="1152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41" y="4005064"/>
            <a:ext cx="1768155" cy="107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4821569" cy="3616177"/>
          </a:xfrm>
          <a:prstGeom prst="rect">
            <a:avLst/>
          </a:prstGeo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80975"/>
            <a:ext cx="9144000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</a:t>
            </a:r>
            <a:r>
              <a:rPr lang="ru-RU" sz="2000" b="1" dirty="0">
                <a:solidFill>
                  <a:srgbClr val="000066"/>
                </a:solidFill>
                <a:latin typeface="Tahoma" pitchFamily="34" charset="0"/>
              </a:rPr>
              <a:t>округ </a:t>
            </a:r>
          </a:p>
          <a:p>
            <a:r>
              <a:rPr lang="ru-RU" sz="2000" b="1" spc="3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Природные богатства района</a:t>
            </a:r>
            <a:endParaRPr lang="ru-RU" sz="2000" b="1" spc="3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81750"/>
            <a:ext cx="504825" cy="3397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15614B-AB5B-4FE8-BD64-BFBCB791379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52" y="124719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6" y="4474189"/>
            <a:ext cx="3030403" cy="2256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07" y="906470"/>
            <a:ext cx="3081362" cy="2274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0" y="908050"/>
            <a:ext cx="3030403" cy="2272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13" y="4474189"/>
            <a:ext cx="3081362" cy="225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 txBox="1">
            <a:spLocks noGrp="1"/>
          </p:cNvSpPr>
          <p:nvPr/>
        </p:nvSpPr>
        <p:spPr>
          <a:xfrm>
            <a:off x="8388350" y="6356350"/>
            <a:ext cx="39846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6D64FD-5165-4C3F-A1ED-5BE3D8D1D02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72707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ahoma" pitchFamily="34" charset="0"/>
              </a:rPr>
              <a:t>Гаринский Городской округ </a:t>
            </a:r>
            <a:endParaRPr lang="ru-RU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defRPr/>
            </a:pPr>
            <a:r>
              <a:rPr lang="ru-RU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ВАКАНСИИ НА ПРЕДПРИЯТИЯХ</a:t>
            </a:r>
          </a:p>
        </p:txBody>
      </p:sp>
      <p:sp>
        <p:nvSpPr>
          <p:cNvPr id="76925" name="AutoShape 125"/>
          <p:cNvSpPr>
            <a:spLocks noChangeArrowheads="1"/>
          </p:cNvSpPr>
          <p:nvPr/>
        </p:nvSpPr>
        <p:spPr bwMode="auto">
          <a:xfrm>
            <a:off x="257734" y="1341438"/>
            <a:ext cx="3071813" cy="143949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Предприятия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 малого и среднего предпринимательства</a:t>
            </a:r>
            <a:endParaRPr lang="ru-RU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76941" name="AutoShape 141"/>
          <p:cNvSpPr>
            <a:spLocks noChangeArrowheads="1"/>
          </p:cNvSpPr>
          <p:nvPr/>
        </p:nvSpPr>
        <p:spPr bwMode="auto">
          <a:xfrm>
            <a:off x="1062626" y="2717006"/>
            <a:ext cx="2250571" cy="711994"/>
          </a:xfrm>
          <a:prstGeom prst="roundRect">
            <a:avLst>
              <a:gd name="adj" fmla="val 25000"/>
            </a:avLst>
          </a:prstGeom>
          <a:solidFill>
            <a:srgbClr val="3333CC"/>
          </a:soli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Iris" charset="-52"/>
              </a:rPr>
              <a:t>Лесозаготовка и переработка древесины</a:t>
            </a:r>
            <a:endParaRPr lang="ru-RU" sz="1400" b="1" dirty="0">
              <a:solidFill>
                <a:schemeClr val="bg1"/>
              </a:solidFill>
              <a:latin typeface="Iris" charset="-52"/>
            </a:endParaRPr>
          </a:p>
        </p:txBody>
      </p:sp>
      <p:sp>
        <p:nvSpPr>
          <p:cNvPr id="18" name="AutoShape 125"/>
          <p:cNvSpPr>
            <a:spLocks noChangeArrowheads="1"/>
          </p:cNvSpPr>
          <p:nvPr/>
        </p:nvSpPr>
        <p:spPr bwMode="auto">
          <a:xfrm>
            <a:off x="3362322" y="1341438"/>
            <a:ext cx="5643562" cy="165576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3333CC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u="sng" spc="300" dirty="0">
                <a:solidFill>
                  <a:srgbClr val="FFFF00"/>
                </a:solidFill>
                <a:latin typeface="Iris" charset="-52"/>
              </a:rPr>
              <a:t>ТРЕБУЮТСЯ: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Тракторист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– з/п от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10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000 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Вальщик леса –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з/п от 9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Iris" charset="-52"/>
              </a:rPr>
              <a:t>000 </a:t>
            </a: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Iris" charset="-52"/>
              </a:rPr>
              <a:t>- Рамщик пилорамы – з/п от 9 000 рублей</a:t>
            </a:r>
            <a:endParaRPr lang="ru-RU" sz="2000" b="1" dirty="0">
              <a:solidFill>
                <a:schemeClr val="bg1"/>
              </a:solidFill>
              <a:latin typeface="Iri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57" y="132657"/>
            <a:ext cx="648393" cy="839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9" y="3693248"/>
            <a:ext cx="2758544" cy="1789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09" y="3703329"/>
            <a:ext cx="2448272" cy="1803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97" y="3686520"/>
            <a:ext cx="2554947" cy="180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16427</TotalTime>
  <Words>725</Words>
  <Application>Microsoft Office PowerPoint</Application>
  <PresentationFormat>Экран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Franklin Gothic Book</vt:lpstr>
      <vt:lpstr>Franklin Gothic Medium</vt:lpstr>
      <vt:lpstr>Iris</vt:lpstr>
      <vt:lpstr>Tahoma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ГО Краснотурьинск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Семакина</dc:creator>
  <cp:lastModifiedBy>Семакина</cp:lastModifiedBy>
  <cp:revision>918</cp:revision>
  <dcterms:created xsi:type="dcterms:W3CDTF">2011-12-27T07:42:07Z</dcterms:created>
  <dcterms:modified xsi:type="dcterms:W3CDTF">2014-11-11T08:50:53Z</dcterms:modified>
</cp:coreProperties>
</file>